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  <p:sldId id="260" r:id="rId5"/>
    <p:sldId id="262" r:id="rId6"/>
    <p:sldId id="261" r:id="rId7"/>
    <p:sldId id="264" r:id="rId8"/>
    <p:sldId id="259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0" d="100"/>
          <a:sy n="60" d="100"/>
        </p:scale>
        <p:origin x="-1536" y="-112"/>
      </p:cViewPr>
      <p:guideLst>
        <p:guide orient="horz" pos="3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0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9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8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4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2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4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2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5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7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3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7F74-5F47-B840-967D-CE52269B4FB5}" type="datetimeFigureOut">
              <a:rPr lang="en-US" smtClean="0"/>
              <a:t>11/02/22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9FF7D-4BDF-CC40-A432-FCFF4AD5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2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ckrevision.com/beta/literature/an-inspector-calls/index.html" TargetMode="External"/><Relationship Id="rId4" Type="http://schemas.openxmlformats.org/officeDocument/2006/relationships/hyperlink" Target="https://web.microsoftstream.com/video/b3c5b268-3e29-40df-b00e-ce4e8d612acb" TargetMode="External"/><Relationship Id="rId5" Type="http://schemas.openxmlformats.org/officeDocument/2006/relationships/hyperlink" Target="https://web.microsoftstream.com/video/2490edb9-f724-4c58-9125-26390a82c2da" TargetMode="External"/><Relationship Id="rId6" Type="http://schemas.openxmlformats.org/officeDocument/2006/relationships/hyperlink" Target="https://web.microsoftstream.com/video/a8ace990-cbe1-4e00-9093-775d85e388d7" TargetMode="External"/><Relationship Id="rId7" Type="http://schemas.openxmlformats.org/officeDocument/2006/relationships/hyperlink" Target="https://web.microsoftstream.com/video/54bc26bc-2d66-4abd-b05b-83168cced7b5" TargetMode="External"/><Relationship Id="rId8" Type="http://schemas.openxmlformats.org/officeDocument/2006/relationships/hyperlink" Target="https://web.microsoftstream.com/video/ec17d2ea-fc78-4141-a129-4f383854ce9f" TargetMode="External"/><Relationship Id="rId9" Type="http://schemas.openxmlformats.org/officeDocument/2006/relationships/hyperlink" Target="https://www.shmoop.com/study-guides/literature/war-of-the-worlds-hg-wells" TargetMode="External"/><Relationship Id="rId10" Type="http://schemas.openxmlformats.org/officeDocument/2006/relationships/hyperlink" Target="https://www.bbc.co.uk/bitesize/topics/zqhkxsg" TargetMode="External"/><Relationship Id="rId11" Type="http://schemas.openxmlformats.org/officeDocument/2006/relationships/hyperlink" Target="https://www.shmoop.com/study-guides/literature/romeo-and-julie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bc.co.uk/bitesize/topics/z8mrqt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0764"/>
            <a:ext cx="7772400" cy="36790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17754"/>
            <a:ext cx="6400800" cy="122633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English Literature PLC</a:t>
            </a:r>
          </a:p>
          <a:p>
            <a:r>
              <a:rPr lang="en-US" sz="4000" b="1" dirty="0" smtClean="0">
                <a:solidFill>
                  <a:srgbClr val="000000"/>
                </a:solidFill>
              </a:rPr>
              <a:t> Autumn PPE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77297" y="48177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external-content.duckduck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312" y="700764"/>
            <a:ext cx="3290651" cy="3970997"/>
          </a:xfrm>
          <a:prstGeom prst="rect">
            <a:avLst/>
          </a:prstGeom>
        </p:spPr>
      </p:pic>
      <p:pic>
        <p:nvPicPr>
          <p:cNvPr id="6" name="Picture 5" descr="external-content.duckduck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443" y="647995"/>
            <a:ext cx="3182425" cy="402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43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Where to look for help, once you’ve identified your weaker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30" y="1417638"/>
            <a:ext cx="8271370" cy="4708525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Obviously, the BEST source of support is in your English Literature Lessons and Revision Sessions. Out of school, the following sites are useful: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622901"/>
              </p:ext>
            </p:extLst>
          </p:nvPr>
        </p:nvGraphicFramePr>
        <p:xfrm>
          <a:off x="393033" y="2112329"/>
          <a:ext cx="8357934" cy="4632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785978"/>
                <a:gridCol w="2785978"/>
                <a:gridCol w="2785978"/>
              </a:tblGrid>
              <a:tr h="354245">
                <a:tc>
                  <a:txBody>
                    <a:bodyPr/>
                    <a:lstStyle/>
                    <a:p>
                      <a:r>
                        <a:rPr lang="en-US" dirty="0" smtClean="0"/>
                        <a:t>An Inspector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War of the Worlds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Romeo and Juliet</a:t>
                      </a:r>
                      <a:endParaRPr lang="en-US" dirty="0"/>
                    </a:p>
                  </a:txBody>
                  <a:tcPr/>
                </a:tc>
              </a:tr>
              <a:tr h="4107997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Key quotes, </a:t>
                      </a:r>
                      <a:r>
                        <a:rPr lang="en-US" sz="1600" dirty="0" err="1" smtClean="0"/>
                        <a:t>Extractsand</a:t>
                      </a:r>
                      <a:r>
                        <a:rPr lang="en-US" sz="1600" dirty="0" smtClean="0"/>
                        <a:t> Critical Vocab on SMHW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err="1" smtClean="0"/>
                        <a:t>GCSEpod</a:t>
                      </a:r>
                      <a:r>
                        <a:rPr lang="en-US" sz="1600" dirty="0" smtClean="0"/>
                        <a:t> – there are pods and questions on Plot, all characters and themes.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BBC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Bitesize</a:t>
                      </a:r>
                      <a:r>
                        <a:rPr lang="en-US" sz="1600" baseline="0" dirty="0" smtClean="0"/>
                        <a:t> GCSE English Literature OCR – includes learner guides, revision materials and ways to test yourself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hlinkClick r:id="rId2"/>
                        </a:rPr>
                        <a:t>https://www.bbc.co.uk/bitesize/topics/z8mrqty</a:t>
                      </a:r>
                      <a:endParaRPr lang="en-US" sz="1600" baseline="0" dirty="0" smtClean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Also some great short videos </a:t>
                      </a:r>
                      <a:r>
                        <a:rPr lang="en-US" sz="1600" baseline="0" dirty="0" err="1" smtClean="0"/>
                        <a:t>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Clickrevision</a:t>
                      </a:r>
                      <a:r>
                        <a:rPr lang="en-US" sz="1600" baseline="0" dirty="0" smtClean="0"/>
                        <a:t>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hlinkClick r:id="rId3"/>
                        </a:rPr>
                        <a:t>http://www.clickrevision.com/beta/literature/an-inspector-calls/index.html</a:t>
                      </a:r>
                      <a:endParaRPr lang="en-US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Key quotes, </a:t>
                      </a:r>
                      <a:r>
                        <a:rPr lang="en-US" sz="1400" dirty="0" err="1" smtClean="0"/>
                        <a:t>Extractsand</a:t>
                      </a:r>
                      <a:r>
                        <a:rPr lang="en-US" sz="1400" dirty="0" smtClean="0"/>
                        <a:t> Critical Vocab on SMHW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Stream videos</a:t>
                      </a:r>
                      <a:r>
                        <a:rPr lang="en-US" sz="1400" baseline="0" dirty="0" smtClean="0"/>
                        <a:t> made by CDS staff are excellent revision resources: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 smtClean="0">
                          <a:hlinkClick r:id="rId4"/>
                        </a:rPr>
                        <a:t>https://web.microsoftstream.com/video/b3c5b268-3e29-40df-b00e-ce4e8d612acb</a:t>
                      </a:r>
                      <a:endParaRPr lang="en-US" sz="1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 smtClean="0">
                          <a:hlinkClick r:id="rId5"/>
                        </a:rPr>
                        <a:t>https://web.microsoftstream.com/video/2490edb9-f724-4c58-9125-26390a82c2da</a:t>
                      </a:r>
                      <a:endParaRPr lang="en-US" sz="1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 smtClean="0">
                          <a:hlinkClick r:id="rId6"/>
                        </a:rPr>
                        <a:t>https://web.microsoftstream.com/video/a8ace990-cbe1-4e00-9093-775d85e388d7</a:t>
                      </a:r>
                      <a:endParaRPr lang="en-US" sz="1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 smtClean="0">
                          <a:hlinkClick r:id="rId7"/>
                        </a:rPr>
                        <a:t>https://web.microsoftstream.com/video/54bc26bc-2d66-4abd-b05b-83168cced7b5</a:t>
                      </a:r>
                      <a:endParaRPr lang="en-US" sz="1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 smtClean="0">
                          <a:hlinkClick r:id="rId8"/>
                        </a:rPr>
                        <a:t>https://web.microsoftstream.com/video/ec17d2ea-fc78-4141-a129-4f383854ce9f</a:t>
                      </a:r>
                      <a:endParaRPr lang="en-US" sz="1000" dirty="0" smtClean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err="1" smtClean="0"/>
                        <a:t>Shmoop</a:t>
                      </a:r>
                      <a:r>
                        <a:rPr lang="en-US" dirty="0" smtClean="0"/>
                        <a:t> is also useful here: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9"/>
                        </a:rPr>
                        <a:t>https://www.shmoop.com/study-guides/literature/war-of-the-worlds-hg-wells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Key quotes, </a:t>
                      </a:r>
                      <a:r>
                        <a:rPr lang="en-US" sz="1600" dirty="0" err="1" smtClean="0"/>
                        <a:t>Extractsand</a:t>
                      </a:r>
                      <a:r>
                        <a:rPr lang="en-US" sz="1600" smtClean="0"/>
                        <a:t> Critical Vocab on SMHW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smtClean="0"/>
                        <a:t>GCSEpod</a:t>
                      </a:r>
                      <a:r>
                        <a:rPr lang="en-US" sz="1600" dirty="0" smtClean="0"/>
                        <a:t> – there are pods and questions on Plot, all characters and themes.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BBC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Bitesize</a:t>
                      </a:r>
                      <a:r>
                        <a:rPr lang="en-US" sz="1600" baseline="0" dirty="0" smtClean="0"/>
                        <a:t> GCSE English Literature OCR – includes learner guides, revision materials and ways to test yourself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hlinkClick r:id="rId10"/>
                        </a:rPr>
                        <a:t>https://www.bbc.co.uk/bitesize/topics/zqhkxsg</a:t>
                      </a:r>
                      <a:endParaRPr lang="en-US" sz="1600" baseline="0" dirty="0" smtClean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err="1" smtClean="0"/>
                        <a:t>Shmoop</a:t>
                      </a:r>
                      <a:r>
                        <a:rPr lang="en-US" sz="1600" baseline="0" dirty="0" smtClean="0"/>
                        <a:t> is also useful here: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hlinkClick r:id="rId11"/>
                        </a:rPr>
                        <a:t>https://www.shmoop.com/study-guides/literature/romeo-and-juliet</a:t>
                      </a:r>
                      <a:endParaRPr lang="en-US" sz="16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659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Grade Boundaries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4172423"/>
              </p:ext>
            </p:extLst>
          </p:nvPr>
        </p:nvGraphicFramePr>
        <p:xfrm>
          <a:off x="457200" y="1600202"/>
          <a:ext cx="4038600" cy="487461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56574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 out of 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 out of 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 out of 80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574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68</a:t>
                      </a:r>
                      <a:endParaRPr lang="en-US" sz="2400" b="1" dirty="0"/>
                    </a:p>
                  </a:txBody>
                  <a:tcPr/>
                </a:tc>
              </a:tr>
              <a:tr h="56574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15.5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61</a:t>
                      </a:r>
                      <a:endParaRPr lang="en-US" sz="2400" b="1" dirty="0"/>
                    </a:p>
                  </a:txBody>
                  <a:tcPr/>
                </a:tc>
              </a:tr>
              <a:tr h="56574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13.5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53</a:t>
                      </a:r>
                      <a:endParaRPr lang="en-US" sz="2400" b="1" dirty="0"/>
                    </a:p>
                  </a:txBody>
                  <a:tcPr/>
                </a:tc>
              </a:tr>
              <a:tr h="56574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11.5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45</a:t>
                      </a:r>
                      <a:endParaRPr lang="en-US" sz="2400" b="1" dirty="0"/>
                    </a:p>
                  </a:txBody>
                  <a:tcPr/>
                </a:tc>
              </a:tr>
              <a:tr h="56574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36</a:t>
                      </a:r>
                      <a:endParaRPr lang="en-US" sz="2400" b="1" dirty="0"/>
                    </a:p>
                  </a:txBody>
                  <a:tcPr/>
                </a:tc>
              </a:tr>
              <a:tr h="56574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28</a:t>
                      </a:r>
                      <a:endParaRPr lang="en-US" sz="2400" b="1" dirty="0"/>
                    </a:p>
                  </a:txBody>
                  <a:tcPr/>
                </a:tc>
              </a:tr>
              <a:tr h="56574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4616"/>
          </a:xfrm>
          <a:ln>
            <a:solidFill>
              <a:srgbClr val="77933C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NOTE: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These are the 2019 grade boundaries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Your work has been moderated in </a:t>
            </a:r>
            <a:r>
              <a:rPr lang="en-US" dirty="0" err="1" smtClean="0"/>
              <a:t>dept</a:t>
            </a:r>
            <a:r>
              <a:rPr lang="en-US" dirty="0" smtClean="0"/>
              <a:t> and against exam board material.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HOWEVER, the boundaries can shift.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What will your final mark in </a:t>
            </a:r>
            <a:r>
              <a:rPr lang="en-US" dirty="0" err="1" smtClean="0"/>
              <a:t>Eng</a:t>
            </a:r>
            <a:r>
              <a:rPr lang="en-US" dirty="0" smtClean="0"/>
              <a:t> Lit be out of?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Which mark scheme is going to be the most important for you?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So, which skills do you need to master the most?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9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501"/>
          </a:xfrm>
          <a:solidFill>
            <a:srgbClr val="C3D69B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English Literature PLC </a:t>
            </a:r>
            <a:br>
              <a:rPr lang="en-US" dirty="0" smtClean="0"/>
            </a:br>
            <a:r>
              <a:rPr lang="en-US" sz="2700" dirty="0" smtClean="0"/>
              <a:t>Name: </a:t>
            </a:r>
            <a:r>
              <a:rPr lang="en-US" sz="2700" u="sng" dirty="0" smtClean="0"/>
              <a:t>					____</a:t>
            </a:r>
            <a:r>
              <a:rPr lang="en-US" sz="2700" dirty="0" smtClean="0"/>
              <a:t>Target Grade: ____ Target Level:___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603112"/>
              </p:ext>
            </p:extLst>
          </p:nvPr>
        </p:nvGraphicFramePr>
        <p:xfrm>
          <a:off x="340414" y="1284734"/>
          <a:ext cx="8506148" cy="552552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15164"/>
                <a:gridCol w="1215164"/>
                <a:gridCol w="1215164"/>
                <a:gridCol w="1215164"/>
                <a:gridCol w="1215164"/>
                <a:gridCol w="1215164"/>
                <a:gridCol w="1215164"/>
              </a:tblGrid>
              <a:tr h="374919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AIC Part A   Mark ______ out of 20: Grade = _____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527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</a:t>
                      </a:r>
                      <a:r>
                        <a:rPr lang="en-US" sz="1300" baseline="0" dirty="0" smtClean="0"/>
                        <a:t> can make Links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</a:t>
                      </a:r>
                      <a:r>
                        <a:rPr lang="en-US" sz="1300" baseline="0" dirty="0" smtClean="0"/>
                        <a:t> can make a point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can use evidence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can use terminology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 can </a:t>
                      </a:r>
                      <a:r>
                        <a:rPr lang="en-US" sz="1300" dirty="0" err="1" smtClean="0"/>
                        <a:t>Analyse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 can apply Context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know </a:t>
                      </a:r>
                      <a:r>
                        <a:rPr lang="en-US" sz="1300" baseline="0" dirty="0" smtClean="0"/>
                        <a:t>and can use</a:t>
                      </a:r>
                      <a:endParaRPr lang="en-US" sz="1300" dirty="0" smtClean="0"/>
                    </a:p>
                    <a:p>
                      <a:r>
                        <a:rPr lang="en-US" sz="1300" baseline="0" dirty="0" smtClean="0"/>
                        <a:t> some critical vocab</a:t>
                      </a:r>
                      <a:endParaRPr lang="en-US" sz="1300" dirty="0"/>
                    </a:p>
                  </a:txBody>
                  <a:tcPr/>
                </a:tc>
              </a:tr>
              <a:tr h="37491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0178">
                <a:tc gridSpan="7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AIC Part B   Mark ______ out of 20: Grade = _____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527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 know the Key</a:t>
                      </a:r>
                      <a:r>
                        <a:rPr lang="en-US" sz="1300" baseline="0" dirty="0" smtClean="0"/>
                        <a:t> Extracts </a:t>
                      </a:r>
                      <a:r>
                        <a:rPr lang="en-US" sz="1300" dirty="0" smtClean="0"/>
                        <a:t>and enough quotes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</a:t>
                      </a:r>
                      <a:r>
                        <a:rPr lang="en-US" sz="1300" baseline="0" dirty="0" smtClean="0"/>
                        <a:t> can make a point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can use evidence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can use terminology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can </a:t>
                      </a:r>
                      <a:r>
                        <a:rPr lang="en-US" sz="1300" dirty="0" err="1" smtClean="0"/>
                        <a:t>Analyse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I can Link back to the question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know </a:t>
                      </a:r>
                      <a:r>
                        <a:rPr lang="en-US" sz="1300" baseline="0" dirty="0" smtClean="0"/>
                        <a:t>and can use</a:t>
                      </a:r>
                      <a:endParaRPr lang="en-US" sz="1300" dirty="0" smtClean="0"/>
                    </a:p>
                    <a:p>
                      <a:r>
                        <a:rPr lang="en-US" sz="1300" baseline="0" dirty="0" smtClean="0"/>
                        <a:t> some critical vocab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/>
                </a:tc>
              </a:tr>
              <a:tr h="3749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318">
                <a:tc gridSpan="7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WotW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Mark ______ out of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r>
                        <a:rPr lang="en-US" b="1" dirty="0" smtClean="0"/>
                        <a:t>: Grade = _____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927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know the Key</a:t>
                      </a:r>
                      <a:r>
                        <a:rPr lang="en-US" sz="1300" baseline="0" dirty="0" smtClean="0"/>
                        <a:t> Extracts </a:t>
                      </a:r>
                      <a:r>
                        <a:rPr lang="en-US" sz="1300" dirty="0" smtClean="0"/>
                        <a:t>and enough quotes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</a:t>
                      </a:r>
                      <a:r>
                        <a:rPr lang="en-US" sz="1300" baseline="0" dirty="0" smtClean="0"/>
                        <a:t> can make a point 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can use evidence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can use terminology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can </a:t>
                      </a:r>
                      <a:r>
                        <a:rPr lang="en-US" sz="1300" dirty="0" err="1" smtClean="0"/>
                        <a:t>Analyse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can Link back to the question to develop an argument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I know </a:t>
                      </a:r>
                      <a:r>
                        <a:rPr lang="en-US" sz="1300" baseline="0" dirty="0" smtClean="0"/>
                        <a:t>and can use</a:t>
                      </a:r>
                      <a:endParaRPr lang="en-US" sz="1300" dirty="0" smtClean="0"/>
                    </a:p>
                    <a:p>
                      <a:r>
                        <a:rPr lang="en-US" sz="1300" baseline="0" dirty="0" smtClean="0"/>
                        <a:t> some critical vocab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/>
                </a:tc>
              </a:tr>
              <a:tr h="3749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06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Grades to Levels (roughly)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67" y="1600200"/>
            <a:ext cx="8583791" cy="4940266"/>
          </a:xfrm>
          <a:ln>
            <a:solidFill>
              <a:srgbClr val="77933C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If your target is </a:t>
            </a:r>
            <a:r>
              <a:rPr lang="en-US" b="1" u="sng" dirty="0" smtClean="0"/>
              <a:t>Grade 3</a:t>
            </a:r>
            <a:r>
              <a:rPr lang="en-US" dirty="0" smtClean="0"/>
              <a:t>, you need to have done </a:t>
            </a:r>
            <a:r>
              <a:rPr lang="en-US" b="1" u="sng" dirty="0" smtClean="0"/>
              <a:t>everything in Level 2 </a:t>
            </a:r>
            <a:r>
              <a:rPr lang="en-US" dirty="0" smtClean="0"/>
              <a:t>(and a little bit of Level 3 to make sure).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your target is </a:t>
            </a:r>
            <a:r>
              <a:rPr lang="en-US" b="1" u="sng" dirty="0" smtClean="0"/>
              <a:t>Grade 4</a:t>
            </a:r>
            <a:r>
              <a:rPr lang="en-US" dirty="0" smtClean="0"/>
              <a:t>, you need to have done </a:t>
            </a:r>
            <a:r>
              <a:rPr lang="en-US" b="1" u="sng" dirty="0" smtClean="0"/>
              <a:t>the main things in Level 3.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your target is </a:t>
            </a:r>
            <a:r>
              <a:rPr lang="en-US" b="1" u="sng" dirty="0" smtClean="0"/>
              <a:t>Grade 5</a:t>
            </a:r>
            <a:r>
              <a:rPr lang="en-US" dirty="0" smtClean="0"/>
              <a:t>, you need to have done </a:t>
            </a:r>
            <a:r>
              <a:rPr lang="en-US" b="1" u="sng" dirty="0" smtClean="0"/>
              <a:t>everything in Level 3 </a:t>
            </a:r>
            <a:r>
              <a:rPr lang="en-US" dirty="0" smtClean="0"/>
              <a:t>(and a little bit of Level 4 to make sure).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your target is </a:t>
            </a:r>
            <a:r>
              <a:rPr lang="en-US" b="1" u="sng" dirty="0" smtClean="0"/>
              <a:t>Grade 6</a:t>
            </a:r>
            <a:r>
              <a:rPr lang="en-US" dirty="0" smtClean="0"/>
              <a:t>, you need to have done </a:t>
            </a:r>
            <a:r>
              <a:rPr lang="en-US" b="1" u="sng" dirty="0" smtClean="0"/>
              <a:t>the main things in Level 4.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your target is </a:t>
            </a:r>
            <a:r>
              <a:rPr lang="en-US" b="1" u="sng" dirty="0" smtClean="0"/>
              <a:t>Grade 7</a:t>
            </a:r>
            <a:r>
              <a:rPr lang="en-US" dirty="0" smtClean="0"/>
              <a:t>, you need to have done </a:t>
            </a:r>
            <a:r>
              <a:rPr lang="en-US" b="1" u="sng" dirty="0" smtClean="0"/>
              <a:t>the main things in Level 5.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your target is </a:t>
            </a:r>
            <a:r>
              <a:rPr lang="en-US" b="1" u="sng" dirty="0" smtClean="0"/>
              <a:t>Grade 8</a:t>
            </a:r>
            <a:r>
              <a:rPr lang="en-US" dirty="0" smtClean="0"/>
              <a:t>, you need to have done </a:t>
            </a:r>
            <a:r>
              <a:rPr lang="en-US" b="1" u="sng" dirty="0" smtClean="0"/>
              <a:t>everything in Level 5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 achieve </a:t>
            </a:r>
            <a:r>
              <a:rPr lang="en-US" b="1" u="sng" dirty="0" smtClean="0"/>
              <a:t>Grade 9</a:t>
            </a:r>
            <a:r>
              <a:rPr lang="en-US" dirty="0" smtClean="0"/>
              <a:t>, you need to have done </a:t>
            </a:r>
            <a:r>
              <a:rPr lang="en-US" b="1" u="sng" dirty="0" smtClean="0"/>
              <a:t>the main things in Level 6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23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6D9F1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AIC part A The Mark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31859C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Level 6 (18–20marks) 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Sustained </a:t>
            </a:r>
            <a:r>
              <a:rPr lang="en-GB" b="1" dirty="0"/>
              <a:t>critical style in an informed personal response to both text and task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Coherent critical style sustained in an informed personal response to the text showing consistently perceptive understanding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</a:t>
            </a: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Textual references and quotations are precise, pertinent and skilfully interwoven</a:t>
            </a:r>
            <a:r>
              <a:rPr lang="en-GB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</a:t>
            </a:r>
          </a:p>
          <a:p>
            <a:pPr marL="0" indent="0">
              <a:buNone/>
            </a:pPr>
            <a:r>
              <a:rPr lang="en-GB" dirty="0"/>
              <a:t>• Consistently effective use of relevant subject terminology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</a:t>
            </a:r>
            <a:endParaRPr lang="en-GB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Detailed and well-developed analysis of writer’s use of language, form and structure to create meanings and </a:t>
            </a:r>
            <a:r>
              <a:rPr lang="en-GB" dirty="0" smtClean="0"/>
              <a:t>effects</a:t>
            </a:r>
            <a:r>
              <a:rPr lang="en-GB" b="1" dirty="0" smtClean="0"/>
              <a:t>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</a:t>
            </a:r>
            <a:endParaRPr lang="en-GB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Perceptive and sensitive understanding of context and how it informs evaluation of the text </a:t>
            </a:r>
            <a:r>
              <a:rPr lang="en-GB" dirty="0" smtClean="0"/>
              <a:t>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</a:t>
            </a:r>
            <a:endParaRPr lang="en-GB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Achieves sustained interwoven comparison of texts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LINK</a:t>
            </a:r>
            <a:endParaRPr lang="en-US" b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5199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6D9F1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AIC part A The Mark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31859C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Level 6 (18–20marks) 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Sustained </a:t>
            </a:r>
            <a:r>
              <a:rPr lang="en-GB" b="1" dirty="0"/>
              <a:t>critical style in an informed personal response to both text and task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Coherent critical style </a:t>
            </a:r>
            <a:r>
              <a:rPr lang="en-GB" dirty="0" smtClean="0"/>
              <a:t>sustained; personal response; consistently </a:t>
            </a:r>
            <a:r>
              <a:rPr lang="en-GB" dirty="0"/>
              <a:t>perceptive understanding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</a:t>
            </a: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Q</a:t>
            </a:r>
            <a:r>
              <a:rPr lang="en-GB" dirty="0" smtClean="0"/>
              <a:t>uotations precise</a:t>
            </a:r>
            <a:r>
              <a:rPr lang="en-GB" dirty="0"/>
              <a:t>, pertinent and skilfully interwoven</a:t>
            </a:r>
            <a:r>
              <a:rPr lang="en-GB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</a:t>
            </a:r>
          </a:p>
          <a:p>
            <a:pPr marL="0" indent="0">
              <a:buNone/>
            </a:pPr>
            <a:r>
              <a:rPr lang="en-GB" dirty="0"/>
              <a:t>• Consistently effective </a:t>
            </a:r>
            <a:r>
              <a:rPr lang="en-GB" dirty="0" smtClean="0"/>
              <a:t>relevant </a:t>
            </a:r>
            <a:r>
              <a:rPr lang="en-GB" dirty="0"/>
              <a:t>subject terminology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</a:t>
            </a:r>
            <a:endParaRPr lang="en-GB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Detailed and well-developed analysis of writer’s use of language, form and structure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</a:t>
            </a:r>
            <a:endParaRPr lang="en-GB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Perceptive and sensitive understanding of </a:t>
            </a:r>
            <a:r>
              <a:rPr lang="en-GB" dirty="0" smtClean="0"/>
              <a:t>context 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</a:t>
            </a:r>
            <a:endParaRPr lang="en-GB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S</a:t>
            </a:r>
            <a:r>
              <a:rPr lang="en-GB" dirty="0" smtClean="0"/>
              <a:t>ustained </a:t>
            </a:r>
            <a:r>
              <a:rPr lang="en-GB" dirty="0"/>
              <a:t>interwoven comparison of texts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LINK</a:t>
            </a:r>
            <a:endParaRPr lang="en-US" b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Look at your teacher’s </a:t>
            </a:r>
            <a:r>
              <a:rPr lang="en-US" dirty="0" err="1" smtClean="0"/>
              <a:t>LinkPETALinkPETALink</a:t>
            </a:r>
            <a:r>
              <a:rPr lang="en-US" dirty="0" smtClean="0"/>
              <a:t> marking, what is there and what isn’t?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What is in brackets? (meaning you haven’t quite done it).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Now, look at the mark scheme you have been given – what elements have you hit your target Level in?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Which things are below your target level?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Go through the PLC putting the following symbols: </a:t>
            </a:r>
            <a:r>
              <a:rPr lang="en-US" dirty="0" smtClean="0">
                <a:sym typeface="Wingdings"/>
              </a:rPr>
              <a:t> = I am confident;  = I am sometimes confident;  = I am not confident</a:t>
            </a: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REMEMBERING THAT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</a:t>
            </a:r>
            <a:r>
              <a:rPr lang="en-US" dirty="0" smtClean="0"/>
              <a:t> and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Link</a:t>
            </a:r>
            <a:r>
              <a:rPr lang="en-US" dirty="0" smtClean="0"/>
              <a:t> are the most important bits, </a:t>
            </a:r>
            <a:r>
              <a:rPr lang="en-US" dirty="0"/>
              <a:t>d</a:t>
            </a:r>
            <a:r>
              <a:rPr lang="en-US" dirty="0" smtClean="0"/>
              <a:t>ecide what your biggest priorities are here and highlight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95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AIC part B The Mark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/>
              <a:t>Level 6 (18-20 marks)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GB" sz="33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Sustained critical style </a:t>
            </a:r>
            <a:r>
              <a:rPr lang="en-GB" sz="3300" b="1" dirty="0"/>
              <a:t>in an informed personal response to </a:t>
            </a:r>
            <a:r>
              <a:rPr lang="en-GB" sz="33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both text and task </a:t>
            </a:r>
            <a:endParaRPr lang="en-GB" sz="33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sz="3300" dirty="0"/>
              <a:t>•</a:t>
            </a:r>
            <a:r>
              <a:rPr lang="en-GB" sz="3300" b="1" u="sng" dirty="0"/>
              <a:t> Coherent critical style </a:t>
            </a:r>
            <a:r>
              <a:rPr lang="en-GB" sz="3300" dirty="0"/>
              <a:t>sustained in an informed personal response to the text showing </a:t>
            </a:r>
            <a:r>
              <a:rPr lang="en-GB" sz="3300" b="1" dirty="0"/>
              <a:t>consistently perceptive understanding </a:t>
            </a:r>
            <a:r>
              <a:rPr lang="en-GB" sz="33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 </a:t>
            </a:r>
            <a:r>
              <a:rPr lang="en-GB" sz="3300" b="1" dirty="0" smtClean="0">
                <a:effectLst/>
              </a:rPr>
              <a:t>and</a:t>
            </a:r>
            <a:r>
              <a:rPr lang="en-GB" sz="33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L</a:t>
            </a:r>
            <a:endParaRPr lang="en-GB" sz="3300" b="1" dirty="0" smtClean="0"/>
          </a:p>
          <a:p>
            <a:pPr marL="0" indent="0">
              <a:buNone/>
            </a:pPr>
            <a:r>
              <a:rPr lang="en-GB" sz="3300" dirty="0" smtClean="0"/>
              <a:t>• </a:t>
            </a:r>
            <a:r>
              <a:rPr lang="en-GB" sz="3300" dirty="0"/>
              <a:t>Textual references and quotations are precise, pertinent and skilfully interwoven </a:t>
            </a:r>
            <a:r>
              <a:rPr lang="en-GB" sz="33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</a:t>
            </a:r>
            <a:endParaRPr lang="en-GB" sz="3300" b="1" dirty="0" smtClean="0"/>
          </a:p>
          <a:p>
            <a:pPr marL="0" indent="0">
              <a:buNone/>
            </a:pPr>
            <a:r>
              <a:rPr lang="en-GB" sz="3300" dirty="0" smtClean="0"/>
              <a:t>• </a:t>
            </a:r>
            <a:r>
              <a:rPr lang="en-GB" sz="3300" dirty="0"/>
              <a:t>Detailed and well-developed analysis of writer’s use of language, form and structure to create meanings and effects</a:t>
            </a:r>
            <a:r>
              <a:rPr lang="en-GB" sz="33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GB" sz="33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</a:t>
            </a:r>
          </a:p>
          <a:p>
            <a:pPr marL="0" indent="0">
              <a:buNone/>
            </a:pPr>
            <a:r>
              <a:rPr lang="en-GB" sz="3300" dirty="0" smtClean="0"/>
              <a:t>• </a:t>
            </a:r>
            <a:r>
              <a:rPr lang="en-GB" sz="3300" dirty="0"/>
              <a:t>Consistently effective use of relevant subject terminology</a:t>
            </a:r>
            <a:r>
              <a:rPr lang="en-GB" sz="33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GB" sz="33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</a:t>
            </a:r>
            <a:endParaRPr lang="en-US" sz="33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365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6D9F1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AIC part B The Mark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31859C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Level 6 (18–20marks) 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smtClean="0"/>
              <a:t>•</a:t>
            </a:r>
            <a:r>
              <a:rPr lang="en-GB" b="1" u="sng" dirty="0" smtClean="0"/>
              <a:t> Coherent critical style </a:t>
            </a:r>
            <a:r>
              <a:rPr lang="en-GB" dirty="0" smtClean="0"/>
              <a:t>sustained in an informed personal response to the text showing </a:t>
            </a:r>
            <a:r>
              <a:rPr lang="en-GB" b="1" dirty="0" smtClean="0"/>
              <a:t>consistently perceptive understanding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 </a:t>
            </a:r>
            <a:r>
              <a:rPr lang="en-GB" b="1" dirty="0" smtClean="0">
                <a:effectLst/>
              </a:rPr>
              <a:t>and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L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• Textual references and quotations are precise, pertinent and skilfully interwoven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• Detailed and well-developed analysis of writer’s use of language, form and structure to create meanings and effects</a:t>
            </a:r>
            <a:r>
              <a:rPr lang="en-GB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</a:t>
            </a:r>
          </a:p>
          <a:p>
            <a:pPr marL="0" indent="0">
              <a:buNone/>
            </a:pPr>
            <a:endParaRPr lang="en-GB" b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dirty="0" smtClean="0"/>
              <a:t>• Consistently effective use of relevant subject terminology</a:t>
            </a:r>
            <a:r>
              <a:rPr lang="en-GB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T</a:t>
            </a:r>
            <a:endParaRPr lang="en-US" b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Look at your teacher’s PETAL marking, what is there and what isn’t?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What is in brackets? (meaning you haven’t quite done it).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Now, look at the mark scheme you have been given – what elements have you hit your target Level in?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Which things are below your target level?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Go through the PLC putting the following symbols: </a:t>
            </a:r>
            <a:r>
              <a:rPr lang="en-US" dirty="0">
                <a:sym typeface="Wingdings"/>
              </a:rPr>
              <a:t> = I am confident;  = I am sometimes confident;  = I am not confident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 REMEMBERING THAT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</a:t>
            </a:r>
            <a:r>
              <a:rPr lang="en-US" dirty="0" smtClean="0"/>
              <a:t> and 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</a:t>
            </a:r>
            <a:r>
              <a:rPr lang="en-US" dirty="0" smtClean="0"/>
              <a:t> are the most important bits, </a:t>
            </a:r>
            <a:r>
              <a:rPr lang="en-US" dirty="0"/>
              <a:t>d</a:t>
            </a:r>
            <a:r>
              <a:rPr lang="en-US" dirty="0" smtClean="0"/>
              <a:t>ecide what your biggest priorities are here and highlight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2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WotW</a:t>
            </a:r>
            <a:r>
              <a:rPr lang="en-US" dirty="0" smtClean="0"/>
              <a:t> The Mark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6867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Level 4 (19–24 marks) </a:t>
            </a:r>
            <a:r>
              <a:rPr lang="en-GB" sz="2800" dirty="0"/>
              <a:t>{&lt;grades 4+to 7- are all in this level}</a:t>
            </a:r>
          </a:p>
          <a:p>
            <a:pPr marL="0" indent="0">
              <a:buNone/>
            </a:pPr>
            <a:r>
              <a:rPr lang="en-GB" b="1" dirty="0"/>
              <a:t>Credible </a:t>
            </a:r>
            <a:r>
              <a:rPr lang="en-GB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critical style </a:t>
            </a:r>
            <a:r>
              <a:rPr lang="en-GB" b="1" dirty="0"/>
              <a:t>in a detailed personal response to both text and task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Some critical style demonstrated in a detailed personal response to text, showing clear understanding </a:t>
            </a:r>
            <a:r>
              <a:rPr lang="en-GB" b="1" u="sng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</a:t>
            </a:r>
            <a:r>
              <a:rPr lang="en-GB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and </a:t>
            </a:r>
            <a:r>
              <a:rPr lang="en-GB" b="1" u="sng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</a:t>
            </a:r>
          </a:p>
          <a:p>
            <a:pPr marL="0" indent="0">
              <a:buNone/>
            </a:pPr>
            <a:r>
              <a:rPr lang="en-GB" dirty="0"/>
              <a:t>• Relevant textual references and </a:t>
            </a:r>
            <a:r>
              <a:rPr lang="en-GB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quotations</a:t>
            </a:r>
            <a:r>
              <a:rPr lang="en-GB" dirty="0"/>
              <a:t> are selected to support the response </a:t>
            </a:r>
            <a:r>
              <a:rPr lang="en-GB" b="1" u="sng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</a:t>
            </a:r>
          </a:p>
          <a:p>
            <a:pPr marL="0" indent="0">
              <a:buNone/>
            </a:pPr>
            <a:r>
              <a:rPr lang="en-GB" dirty="0"/>
              <a:t>• Some </a:t>
            </a:r>
            <a:r>
              <a:rPr lang="en-GB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analysis</a:t>
            </a:r>
            <a:r>
              <a:rPr lang="en-GB" dirty="0"/>
              <a:t> of writer’s use of language, form and structure to create meanings and effects</a:t>
            </a:r>
            <a:r>
              <a:rPr lang="en-GB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GB" b="1" u="sng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</a:t>
            </a:r>
          </a:p>
          <a:p>
            <a:pPr marL="0" indent="0">
              <a:buNone/>
            </a:pPr>
            <a:r>
              <a:rPr lang="en-GB" dirty="0"/>
              <a:t>• Competent use of relevant subject </a:t>
            </a:r>
            <a:r>
              <a:rPr lang="en-GB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terminology </a:t>
            </a:r>
            <a:r>
              <a:rPr lang="en-GB" b="1" u="sng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</a:t>
            </a:r>
            <a:endParaRPr lang="en-GB" b="1" u="sng" dirty="0"/>
          </a:p>
          <a:p>
            <a:pPr marL="0" indent="0">
              <a:buNone/>
            </a:pPr>
            <a:r>
              <a:rPr lang="en-GB" dirty="0"/>
              <a:t>• Clear understanding of </a:t>
            </a:r>
            <a:r>
              <a:rPr lang="en-GB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context</a:t>
            </a:r>
            <a:r>
              <a:rPr lang="en-GB" dirty="0"/>
              <a:t> which informs the response to the text </a:t>
            </a:r>
            <a:r>
              <a:rPr lang="en-GB" b="1" u="sng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</a:t>
            </a:r>
            <a:endParaRPr lang="en-US" b="1" u="sng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746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WotW</a:t>
            </a:r>
            <a:r>
              <a:rPr lang="en-US" dirty="0" smtClean="0"/>
              <a:t> The Mark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E46C0A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Level 4 (19–24 marks)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 Credible </a:t>
            </a:r>
            <a:r>
              <a:rPr lang="en-GB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critical style </a:t>
            </a:r>
            <a:r>
              <a:rPr lang="en-GB" b="1" dirty="0" smtClean="0"/>
              <a:t>in a detailed personal response to both text and task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• Some critical style demonstrated in a detailed personal response to text, showing clear understanding </a:t>
            </a:r>
            <a:r>
              <a:rPr lang="en-GB" b="1" u="sng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</a:t>
            </a:r>
            <a:r>
              <a:rPr lang="en-GB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and </a:t>
            </a:r>
            <a:r>
              <a:rPr lang="en-GB" b="1" u="sng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</a:t>
            </a:r>
          </a:p>
          <a:p>
            <a:pPr marL="0" indent="0">
              <a:buNone/>
            </a:pPr>
            <a:endParaRPr lang="en-GB" b="1" u="sng" dirty="0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dirty="0" smtClean="0"/>
              <a:t>• Relevant textual references and </a:t>
            </a:r>
            <a:r>
              <a:rPr lang="en-GB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quotations</a:t>
            </a:r>
            <a:r>
              <a:rPr lang="en-GB" dirty="0" smtClean="0"/>
              <a:t> are selected to support the response </a:t>
            </a:r>
            <a:r>
              <a:rPr lang="en-GB" b="1" u="sng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</a:t>
            </a:r>
          </a:p>
          <a:p>
            <a:pPr marL="0" indent="0">
              <a:buNone/>
            </a:pPr>
            <a:endParaRPr lang="en-GB" b="1" u="sng" dirty="0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dirty="0" smtClean="0"/>
              <a:t>• Some </a:t>
            </a:r>
            <a:r>
              <a:rPr lang="en-GB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analysis</a:t>
            </a:r>
            <a:r>
              <a:rPr lang="en-GB" dirty="0" smtClean="0"/>
              <a:t> of writer’s use of language, form and structure to create meanings and effects</a:t>
            </a:r>
            <a:r>
              <a:rPr lang="en-GB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GB" b="1" u="sng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</a:t>
            </a:r>
          </a:p>
          <a:p>
            <a:pPr marL="0" indent="0">
              <a:buNone/>
            </a:pPr>
            <a:endParaRPr lang="en-GB" b="1" u="sng" dirty="0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GB" dirty="0" smtClean="0"/>
              <a:t>• Competent use of relevant subject </a:t>
            </a:r>
            <a:r>
              <a:rPr lang="en-GB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terminology </a:t>
            </a:r>
            <a:r>
              <a:rPr lang="en-GB" b="1" u="sng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</a:t>
            </a:r>
          </a:p>
          <a:p>
            <a:pPr marL="0" indent="0">
              <a:buNone/>
            </a:pPr>
            <a:endParaRPr lang="en-GB" b="1" u="sng" dirty="0" smtClean="0"/>
          </a:p>
          <a:p>
            <a:pPr marL="0" indent="0">
              <a:buNone/>
            </a:pPr>
            <a:r>
              <a:rPr lang="en-GB" dirty="0" smtClean="0"/>
              <a:t>• Clear understanding of </a:t>
            </a:r>
            <a:r>
              <a:rPr lang="en-GB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context</a:t>
            </a:r>
            <a:r>
              <a:rPr lang="en-GB" dirty="0" smtClean="0"/>
              <a:t> which informs the response to the text </a:t>
            </a:r>
            <a:r>
              <a:rPr lang="en-GB" b="1" u="sng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</a:t>
            </a:r>
            <a:endParaRPr lang="en-US" b="1" u="sng" dirty="0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endParaRPr lang="en-US" b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E46C0A"/>
            </a:solidFill>
          </a:ln>
        </p:spPr>
        <p:txBody>
          <a:bodyPr>
            <a:normAutofit fontScale="5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Look at your teacher’s PETALC marking, what is there and what isn’t?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What is in brackets? (meaning you haven’t quite done it).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Now, look at the mark scheme you have been given – what elements have you hit your target Level in?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Which things are below your target level?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Go through the PLC putting the following symbols: </a:t>
            </a:r>
            <a:r>
              <a:rPr lang="en-US" dirty="0">
                <a:sym typeface="Wingdings"/>
              </a:rPr>
              <a:t> = I am confident;  = I am sometimes confident;  = I am not confident</a:t>
            </a:r>
            <a:endParaRPr lang="en-US" dirty="0"/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 REMEMBERING THAT </a:t>
            </a: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P, A and L </a:t>
            </a:r>
            <a:r>
              <a:rPr lang="en-US" dirty="0" smtClean="0"/>
              <a:t>are the most important bits, decide what your biggest areas to work on are and highlight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69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8574</TotalTime>
  <Words>1658</Words>
  <Application>Microsoft Macintosh PowerPoint</Application>
  <PresentationFormat>On-screen Show (4:3)</PresentationFormat>
  <Paragraphs>209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English Literature PLC  Name:      ____Target Grade: ____ Target Level:___</vt:lpstr>
      <vt:lpstr>Grades to Levels (roughly)</vt:lpstr>
      <vt:lpstr>AIC part A The Mark Scheme</vt:lpstr>
      <vt:lpstr>AIC part A The Mark Scheme</vt:lpstr>
      <vt:lpstr>AIC part B The Mark Scheme</vt:lpstr>
      <vt:lpstr>AIC part B The Mark Scheme</vt:lpstr>
      <vt:lpstr>WotW The Mark Scheme</vt:lpstr>
      <vt:lpstr>WotW The Mark Scheme</vt:lpstr>
      <vt:lpstr>Where to look for help, once you’ve identified your weaker areas</vt:lpstr>
      <vt:lpstr>Grade Boundaries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Roberts</dc:creator>
  <cp:lastModifiedBy>Allison Roberts</cp:lastModifiedBy>
  <cp:revision>21</cp:revision>
  <dcterms:created xsi:type="dcterms:W3CDTF">2021-12-06T19:44:34Z</dcterms:created>
  <dcterms:modified xsi:type="dcterms:W3CDTF">2022-02-11T13:01:40Z</dcterms:modified>
</cp:coreProperties>
</file>